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63" r:id="rId2"/>
    <p:sldId id="264" r:id="rId3"/>
    <p:sldId id="267" r:id="rId4"/>
    <p:sldId id="266" r:id="rId5"/>
    <p:sldId id="458" r:id="rId6"/>
    <p:sldId id="382" r:id="rId7"/>
    <p:sldId id="332" r:id="rId8"/>
    <p:sldId id="268" r:id="rId9"/>
    <p:sldId id="265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6D913E-9112-E4A1-5D2A-3CD569493EA1}" v="8" dt="2024-04-03T03:22:10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oux,Chris" userId="S::cderoux@colostate.edu::399d3066-0e49-42a9-b731-965f360ce74a" providerId="AD" clId="Web-{9A6D913E-9112-E4A1-5D2A-3CD569493EA1}"/>
    <pc:docChg chg="modSld">
      <pc:chgData name="deRoux,Chris" userId="S::cderoux@colostate.edu::399d3066-0e49-42a9-b731-965f360ce74a" providerId="AD" clId="Web-{9A6D913E-9112-E4A1-5D2A-3CD569493EA1}" dt="2024-04-03T03:22:10.848" v="4" actId="1076"/>
      <pc:docMkLst>
        <pc:docMk/>
      </pc:docMkLst>
      <pc:sldChg chg="delSp modSp">
        <pc:chgData name="deRoux,Chris" userId="S::cderoux@colostate.edu::399d3066-0e49-42a9-b731-965f360ce74a" providerId="AD" clId="Web-{9A6D913E-9112-E4A1-5D2A-3CD569493EA1}" dt="2024-04-03T03:22:10.848" v="4" actId="1076"/>
        <pc:sldMkLst>
          <pc:docMk/>
          <pc:sldMk cId="2026921180" sldId="266"/>
        </pc:sldMkLst>
        <pc:spChg chg="del">
          <ac:chgData name="deRoux,Chris" userId="S::cderoux@colostate.edu::399d3066-0e49-42a9-b731-965f360ce74a" providerId="AD" clId="Web-{9A6D913E-9112-E4A1-5D2A-3CD569493EA1}" dt="2024-04-03T03:22:05.676" v="3"/>
          <ac:spMkLst>
            <pc:docMk/>
            <pc:sldMk cId="2026921180" sldId="266"/>
            <ac:spMk id="2" creationId="{8E676F90-990F-84C8-529E-F73F8CD1C9B0}"/>
          </ac:spMkLst>
        </pc:spChg>
        <pc:picChg chg="mod">
          <ac:chgData name="deRoux,Chris" userId="S::cderoux@colostate.edu::399d3066-0e49-42a9-b731-965f360ce74a" providerId="AD" clId="Web-{9A6D913E-9112-E4A1-5D2A-3CD569493EA1}" dt="2024-04-03T03:22:10.848" v="4" actId="1076"/>
          <ac:picMkLst>
            <pc:docMk/>
            <pc:sldMk cId="2026921180" sldId="266"/>
            <ac:picMk id="5" creationId="{9D43B77E-5277-C691-CB87-5102B882F563}"/>
          </ac:picMkLst>
        </pc:picChg>
      </pc:sldChg>
      <pc:sldChg chg="modSp">
        <pc:chgData name="deRoux,Chris" userId="S::cderoux@colostate.edu::399d3066-0e49-42a9-b731-965f360ce74a" providerId="AD" clId="Web-{9A6D913E-9112-E4A1-5D2A-3CD569493EA1}" dt="2024-04-03T03:21:10.610" v="1" actId="20577"/>
        <pc:sldMkLst>
          <pc:docMk/>
          <pc:sldMk cId="648865126" sldId="269"/>
        </pc:sldMkLst>
        <pc:spChg chg="mod">
          <ac:chgData name="deRoux,Chris" userId="S::cderoux@colostate.edu::399d3066-0e49-42a9-b731-965f360ce74a" providerId="AD" clId="Web-{9A6D913E-9112-E4A1-5D2A-3CD569493EA1}" dt="2024-04-03T03:21:10.610" v="1" actId="20577"/>
          <ac:spMkLst>
            <pc:docMk/>
            <pc:sldMk cId="648865126" sldId="269"/>
            <ac:spMk id="2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22:27:51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20956 15632 24575,'0'0'0</inkml:trace>
  <inkml:trace contextRef="#ctx0" brushRef="#br0" timeOffset="1705">20961 15685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D1F5C-D759-4ABD-AC8F-0C259F942553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6EBB0-CB03-4AE8-BC97-4EC34C7C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3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211C198A-D366-2D7A-4539-2851F1ACB2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AD1070E1-3387-8A6D-7452-D79AD8081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498FC77F-2E78-A37D-DFF9-CD04933A2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6C37F3-E83F-1D4B-B607-1CEA6B33F71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marL="0" marR="0" lvl="0" indent="0" algn="r" defTabSz="92318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BBA2EF-1197-4BB0-A2C2-064861EA32F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itchFamily="84" charset="-128"/>
                <a:cs typeface="+mn-cs"/>
              </a:rPr>
              <a:pPr marL="0" marR="0" lvl="0" indent="0" algn="r" defTabSz="9231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ヒラギノ角ゴ Pro W3" pitchFamily="84" charset="-128"/>
              <a:cs typeface="+mn-cs"/>
            </a:endParaRPr>
          </a:p>
        </p:txBody>
      </p:sp>
      <p:sp>
        <p:nvSpPr>
          <p:cNvPr id="18227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C19138-CD57-4C23-854E-E2A94B29A0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ヒラギノ角ゴ Pro W3" pitchFamily="84" charset="-128"/>
                <a:cs typeface="+mn-cs"/>
                <a:sym typeface="Symbol" panose="05050102010706020507" pitchFamily="18" charset="2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ヒラギノ角ゴ Pro W3" pitchFamily="84" charset="-128"/>
              <a:cs typeface="+mn-cs"/>
              <a:sym typeface="Symbol" panose="05050102010706020507" pitchFamily="18" charset="2"/>
            </a:endParaRPr>
          </a:p>
        </p:txBody>
      </p:sp>
      <p:sp>
        <p:nvSpPr>
          <p:cNvPr id="182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227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6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err="1"/>
              <a:t>Spiceosome</a:t>
            </a:r>
            <a:endParaRPr lang="en-US" u="sng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0000"/>
                </a:solidFill>
              </a:rPr>
              <a:t>Small nuclear </a:t>
            </a:r>
            <a:r>
              <a:rPr lang="en-US" err="1">
                <a:solidFill>
                  <a:srgbClr val="FF0000"/>
                </a:solidFill>
              </a:rPr>
              <a:t>ribonucleoproteins</a:t>
            </a:r>
            <a:r>
              <a:rPr lang="en-US">
                <a:solidFill>
                  <a:srgbClr val="FF0000"/>
                </a:solidFill>
              </a:rPr>
              <a:t>  (</a:t>
            </a:r>
            <a:r>
              <a:rPr lang="en-US" err="1">
                <a:solidFill>
                  <a:srgbClr val="FF0000"/>
                </a:solidFill>
              </a:rPr>
              <a:t>snRNPs</a:t>
            </a:r>
            <a:r>
              <a:rPr lang="en-US">
                <a:solidFill>
                  <a:srgbClr val="FF0000"/>
                </a:solidFill>
              </a:rPr>
              <a:t>) + other proteins  bind mRNA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F0000"/>
                </a:solidFill>
              </a:rPr>
              <a:t>clip introns and rejoin exons </a:t>
            </a:r>
          </a:p>
          <a:p>
            <a:r>
              <a:rPr lang="en-US"/>
              <a:t>(draw)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318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8454C4-65EC-4BC0-B747-91BF1D0BFA4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+mn-cs"/>
              </a:rPr>
              <a:pPr marL="0" marR="0" lvl="0" indent="0" algn="r" defTabSz="92318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42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93A6B-91BA-6046-ABC8-965E6E3CA3E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1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3F329-1782-4436-B876-3D91DF9FA8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35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8061AC-2F56-46B2-96F2-BBC84262EC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86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162C3-ED78-46E0-83EE-9FABF1B02A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791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955BC-9AFD-4E7A-B33D-7F5D22F1F1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911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60ED3-D510-48E3-A1DE-FBE8A5AB2A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795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AC44B7-9062-4727-8749-8E6F23896D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2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15C08-0B4E-421F-827B-43D56AFE4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22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71B4F-3FC5-4BC7-B672-44B5E26D11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32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E217B-8E7D-41DC-8BE5-8122DBF1F9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10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58668-4683-458B-8987-71F0C32B2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653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3F08F-6015-4593-A83F-DB9FC971C3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365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pitchFamily="18" charset="0"/>
              </a:defRPr>
            </a:lvl1pPr>
          </a:lstStyle>
          <a:p>
            <a:pPr>
              <a:defRPr/>
            </a:pPr>
            <a:fld id="{E94DBD0A-AD73-4912-9A21-3EF60253A5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733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hris.deRoux@colostate.edu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36378-637C-B52E-9CD7-1DEEE1A6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500" b="1">
                <a:latin typeface="+mn-lt"/>
              </a:rPr>
              <a:t>BZ350 Recitation Week 11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BD2D8A-5CF5-D389-FB49-DC4198B3C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6291" y="2597944"/>
            <a:ext cx="4542559" cy="3263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u="sng"/>
              <a:t>T.A. info:</a:t>
            </a:r>
          </a:p>
          <a:p>
            <a:pPr marL="0" indent="0">
              <a:buNone/>
            </a:pPr>
            <a:r>
              <a:rPr lang="en-US" sz="2400"/>
              <a:t>Chris deRoux (day-ROO)</a:t>
            </a:r>
          </a:p>
          <a:p>
            <a:pPr marL="0" indent="0">
              <a:buNone/>
            </a:pPr>
            <a:r>
              <a:rPr lang="en-US" sz="2400"/>
              <a:t>Any/all pronouns</a:t>
            </a:r>
          </a:p>
          <a:p>
            <a:pPr marL="0" indent="0">
              <a:buNone/>
            </a:pPr>
            <a:r>
              <a:rPr lang="en-US" sz="2400">
                <a:hlinkClick r:id="rId2"/>
              </a:rPr>
              <a:t>Chris.deRoux@colostate.edu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Office Hours: Every Friday 10AM-12PM in Bio 355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2FE1A-28A6-96F9-29C1-CB4010790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3152" y="2597944"/>
            <a:ext cx="3886200" cy="3263504"/>
          </a:xfrm>
        </p:spPr>
        <p:txBody>
          <a:bodyPr/>
          <a:lstStyle/>
          <a:p>
            <a:pPr marL="0" indent="0">
              <a:buNone/>
            </a:pPr>
            <a:r>
              <a:rPr lang="en-US" sz="2700" u="sng"/>
              <a:t>Itinerary: </a:t>
            </a:r>
          </a:p>
          <a:p>
            <a:r>
              <a:rPr lang="en-US" sz="2400"/>
              <a:t>Announcements</a:t>
            </a:r>
          </a:p>
          <a:p>
            <a:r>
              <a:rPr lang="en-US" sz="2400"/>
              <a:t>Transcription Review</a:t>
            </a:r>
          </a:p>
          <a:p>
            <a:r>
              <a:rPr lang="en-US" sz="2400"/>
              <a:t>Splicing Review</a:t>
            </a:r>
          </a:p>
          <a:p>
            <a:r>
              <a:rPr lang="en-US" sz="2400"/>
              <a:t>Sample Problems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3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117693"/>
            <a:ext cx="9144000" cy="67403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You are studying the effects of mutations on the expression of a human protein-encoding gene in liver cells. The gene has one intron that is 450 nucleotides long. After this intron is removed from the pre-mRNA, the mRNA transcript is 1100 nucleotides long. Diploid somatic cells have two copies of this gene. Consider the following individuals: </a:t>
            </a:r>
            <a:endParaRPr lang="en-US"/>
          </a:p>
          <a:p>
            <a:endParaRPr lang="en-US" sz="1600"/>
          </a:p>
          <a:p>
            <a:pPr lvl="0"/>
            <a:r>
              <a:rPr lang="en-US" sz="1600" dirty="0"/>
              <a:t>Individual 1: Normal individual with no mutations in this gene.</a:t>
            </a:r>
            <a:endParaRPr lang="en-US" sz="1600" dirty="0">
              <a:cs typeface="Arial"/>
            </a:endParaRPr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r>
              <a:rPr lang="en-US" sz="1600" dirty="0"/>
              <a:t>Individual 2: Homozygous for a deletion that removes the -10 to -100 region of the gene.</a:t>
            </a:r>
            <a:endParaRPr lang="en-US" sz="1600" dirty="0">
              <a:cs typeface="Arial"/>
            </a:endParaRPr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r>
              <a:rPr lang="en-US" sz="1600" dirty="0"/>
              <a:t>Individual 3: Heterozygous in which one gene is normal and the other gene has a deletion that removes the -10 to -100 region.</a:t>
            </a:r>
            <a:endParaRPr lang="en-US" sz="1600" dirty="0">
              <a:cs typeface="Arial"/>
            </a:endParaRPr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r>
              <a:rPr lang="en-US" sz="1600" dirty="0"/>
              <a:t>Individual 4: Homozygous for a mutation that introduces an early stop codon into the middle of the coding sequence of the gene.</a:t>
            </a:r>
            <a:endParaRPr lang="en-US" sz="1600" dirty="0">
              <a:cs typeface="Arial"/>
            </a:endParaRPr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r>
              <a:rPr lang="en-US" sz="1600" dirty="0"/>
              <a:t>Individual 5: Homozygous for a ten-nucleotide deletion that removes the GT sequence at the 5′ splice site.</a:t>
            </a:r>
            <a:endParaRPr lang="en-US" sz="1600" dirty="0">
              <a:cs typeface="Arial"/>
            </a:endParaRPr>
          </a:p>
          <a:p>
            <a:pPr lvl="0"/>
            <a:endParaRPr lang="en-US" sz="1600"/>
          </a:p>
          <a:p>
            <a:pPr lvl="0"/>
            <a:endParaRPr lang="en-US"/>
          </a:p>
          <a:p>
            <a:r>
              <a:rPr lang="en-US" dirty="0"/>
              <a:t>For each individual answer a) would there be expression of the gene? b) If so, what would be the length of the expressed transcripts? c) Would a functional protein be produced? 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8865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889843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Individual 1: The 1,100-nucleotide mRNA would be produced from a normal individual.  A normal amount of mRNA is produced in this individual </a:t>
            </a:r>
          </a:p>
          <a:p>
            <a:r>
              <a:rPr lang="en-US">
                <a:solidFill>
                  <a:srgbClr val="FF0000"/>
                </a:solidFill>
              </a:rPr>
              <a:t> </a:t>
            </a:r>
          </a:p>
          <a:p>
            <a:r>
              <a:rPr lang="en-US">
                <a:solidFill>
                  <a:srgbClr val="FF0000"/>
                </a:solidFill>
              </a:rPr>
              <a:t>Individual 2: A deletion that removes the –10 to –100 region results in the deletion of its promoter region that is important for RNA polymerase II binding.   A gene with this mutation will not be transcribed.  This individual has a deletion of this region in both copies of the gene and does not produce any transcript.</a:t>
            </a:r>
          </a:p>
          <a:p>
            <a:r>
              <a:rPr lang="en-US">
                <a:solidFill>
                  <a:srgbClr val="FF0000"/>
                </a:solidFill>
              </a:rPr>
              <a:t> </a:t>
            </a:r>
          </a:p>
          <a:p>
            <a:r>
              <a:rPr lang="en-US">
                <a:solidFill>
                  <a:srgbClr val="FF0000"/>
                </a:solidFill>
              </a:rPr>
              <a:t>Individual 3:  This individual heterozygous for this deletion would produce roughly half as much of the 1,100-nucleotide transcript as compared to a normal individual. </a:t>
            </a:r>
          </a:p>
          <a:p>
            <a:r>
              <a:rPr lang="en-US">
                <a:solidFill>
                  <a:srgbClr val="FF0000"/>
                </a:solidFill>
              </a:rPr>
              <a:t> </a:t>
            </a:r>
          </a:p>
          <a:p>
            <a:r>
              <a:rPr lang="en-US">
                <a:solidFill>
                  <a:srgbClr val="FF0000"/>
                </a:solidFill>
              </a:rPr>
              <a:t>Individual 4:  A nonsense codon would not have an affect on transcription; it affects only translation. So the individual 4 with this mutation would produce a normal amount of the 1,100-nucleotide transcript. </a:t>
            </a:r>
          </a:p>
          <a:p>
            <a:r>
              <a:rPr lang="en-US">
                <a:solidFill>
                  <a:srgbClr val="FF0000"/>
                </a:solidFill>
              </a:rPr>
              <a:t> </a:t>
            </a:r>
          </a:p>
          <a:p>
            <a:r>
              <a:rPr lang="en-US">
                <a:solidFill>
                  <a:srgbClr val="FF0000"/>
                </a:solidFill>
              </a:rPr>
              <a:t>Individual 5:  A mutation that removed the splice donor site (5’ splice site) would prevent the splicing of pre-mRNA. Therefore, this individual would produce a normal amount of 1,540-nucleotide transcript (1,550 minus 10).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685B03-49C5-704D-8ACC-18149069A28C}"/>
                  </a:ext>
                </a:extLst>
              </p14:cNvPr>
              <p14:cNvContentPartPr/>
              <p14:nvPr/>
            </p14:nvContentPartPr>
            <p14:xfrm>
              <a:off x="9068160" y="5627520"/>
              <a:ext cx="2160" cy="1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685B03-49C5-704D-8ACC-18149069A2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8800" y="5618160"/>
                <a:ext cx="2088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848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38257A-C089-BDF8-B498-00F93743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0">
                <a:latin typeface="+mn-lt"/>
              </a:rPr>
              <a:t>Announcements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36991-B8FB-BA78-E279-DD0582AA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/>
              <a:t>Problem Set 10</a:t>
            </a:r>
            <a:r>
              <a:rPr lang="en-US" sz="2400"/>
              <a:t>: Due Monday April 7</a:t>
            </a:r>
            <a:r>
              <a:rPr lang="en-US" sz="2400" baseline="30000"/>
              <a:t>th</a:t>
            </a:r>
            <a:r>
              <a:rPr lang="en-US" sz="2400"/>
              <a:t>.</a:t>
            </a:r>
          </a:p>
          <a:p>
            <a:endParaRPr lang="en-US" sz="2400" u="sng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6385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 cell division&#10;&#10;Description automatically generated">
            <a:extLst>
              <a:ext uri="{FF2B5EF4-FFF2-40B4-BE49-F238E27FC236}">
                <a16:creationId xmlns:a16="http://schemas.microsoft.com/office/drawing/2014/main" id="{8A40AA45-73D2-F1CD-4B3D-567ED7939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1" y="-20138"/>
            <a:ext cx="7747477" cy="6859428"/>
          </a:xfrm>
        </p:spPr>
      </p:pic>
    </p:spTree>
    <p:extLst>
      <p:ext uri="{BB962C8B-B14F-4D97-AF65-F5344CB8AC3E}">
        <p14:creationId xmlns:p14="http://schemas.microsoft.com/office/powerpoint/2010/main" val="422641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ell cycle&#10;&#10;Description automatically generated">
            <a:extLst>
              <a:ext uri="{FF2B5EF4-FFF2-40B4-BE49-F238E27FC236}">
                <a16:creationId xmlns:a16="http://schemas.microsoft.com/office/drawing/2014/main" id="{9D43B77E-5277-C691-CB87-5102B882F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2" y="-8233"/>
            <a:ext cx="10566400" cy="6876966"/>
          </a:xfrm>
        </p:spPr>
      </p:pic>
    </p:spTree>
    <p:extLst>
      <p:ext uri="{BB962C8B-B14F-4D97-AF65-F5344CB8AC3E}">
        <p14:creationId xmlns:p14="http://schemas.microsoft.com/office/powerpoint/2010/main" val="202692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4">
            <a:extLst>
              <a:ext uri="{FF2B5EF4-FFF2-40B4-BE49-F238E27FC236}">
                <a16:creationId xmlns:a16="http://schemas.microsoft.com/office/drawing/2014/main" id="{D4600388-1177-B606-60E0-DD9CF8F88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Helvetica" pitchFamily="2" charset="0"/>
                <a:ea typeface="ＭＳ Ｐゴシック" panose="020B0600070205080204" pitchFamily="34" charset="-128"/>
              </a:rPr>
              <a:t>Terminators are RNA sequences that signal the end of transcription</a:t>
            </a:r>
          </a:p>
          <a:p>
            <a:pPr marL="639763" lvl="1">
              <a:buFont typeface="Helvetica Neue" panose="02000503000000020004" pitchFamily="2" charset="0"/>
              <a:buChar char="•"/>
            </a:pPr>
            <a:r>
              <a:rPr lang="en-US" altLang="en-US" sz="2000">
                <a:latin typeface="Helvetica" pitchFamily="2" charset="0"/>
                <a:ea typeface="ＭＳ Ｐゴシック" panose="020B0600070205080204" pitchFamily="34" charset="-128"/>
              </a:rPr>
              <a:t>Two kinds of terminators in bacteria: </a:t>
            </a:r>
            <a:r>
              <a:rPr lang="en-US" altLang="en-US" sz="2000">
                <a:solidFill>
                  <a:srgbClr val="800000"/>
                </a:solidFill>
                <a:latin typeface="Helvetica" pitchFamily="2" charset="0"/>
                <a:ea typeface="ＭＳ Ｐゴシック" panose="020B0600070205080204" pitchFamily="34" charset="-128"/>
              </a:rPr>
              <a:t>extrinsic</a:t>
            </a:r>
            <a:r>
              <a:rPr lang="en-US" altLang="en-US" sz="2000">
                <a:latin typeface="Helvetica" pitchFamily="2" charset="0"/>
                <a:ea typeface="ＭＳ Ｐゴシック" panose="020B0600070205080204" pitchFamily="34" charset="-128"/>
              </a:rPr>
              <a:t> (require rho factor) and </a:t>
            </a:r>
            <a:r>
              <a:rPr lang="en-US" altLang="en-US" sz="2000">
                <a:solidFill>
                  <a:srgbClr val="800000"/>
                </a:solidFill>
                <a:latin typeface="Helvetica" pitchFamily="2" charset="0"/>
                <a:ea typeface="ＭＳ Ｐゴシック" panose="020B0600070205080204" pitchFamily="34" charset="-128"/>
              </a:rPr>
              <a:t>intrinsic</a:t>
            </a:r>
            <a:r>
              <a:rPr lang="en-US" altLang="en-US" sz="2000">
                <a:latin typeface="Helvetica" pitchFamily="2" charset="0"/>
                <a:ea typeface="ＭＳ Ｐゴシック" panose="020B0600070205080204" pitchFamily="34" charset="-128"/>
              </a:rPr>
              <a:t> (don</a:t>
            </a:r>
            <a:r>
              <a:rPr lang="ja-JP" altLang="en-US" sz="2000">
                <a:latin typeface="Helvetica" pitchFamily="2" charset="0"/>
                <a:ea typeface="ＭＳ Ｐゴシック" panose="020B0600070205080204" pitchFamily="34" charset="-128"/>
              </a:rPr>
              <a:t>’</a:t>
            </a:r>
            <a:r>
              <a:rPr lang="en-US" altLang="ja-JP" sz="2000">
                <a:latin typeface="Helvetica" pitchFamily="2" charset="0"/>
                <a:ea typeface="ＭＳ Ｐゴシック" panose="020B0600070205080204" pitchFamily="34" charset="-128"/>
              </a:rPr>
              <a:t>t require additional factors) </a:t>
            </a:r>
          </a:p>
          <a:p>
            <a:pPr marL="639763" lvl="1">
              <a:buFont typeface="Helvetica Neue" panose="02000503000000020004" pitchFamily="2" charset="0"/>
              <a:buChar char="•"/>
            </a:pPr>
            <a:r>
              <a:rPr lang="en-US" altLang="en-US" sz="2000">
                <a:latin typeface="Helvetica" pitchFamily="2" charset="0"/>
                <a:ea typeface="ＭＳ Ｐゴシック" panose="020B0600070205080204" pitchFamily="34" charset="-128"/>
              </a:rPr>
              <a:t>Usually form hairpin loops (intramolecular H-bonding)</a:t>
            </a:r>
          </a:p>
        </p:txBody>
      </p:sp>
      <p:grpSp>
        <p:nvGrpSpPr>
          <p:cNvPr id="28675" name="Group 8">
            <a:extLst>
              <a:ext uri="{FF2B5EF4-FFF2-40B4-BE49-F238E27FC236}">
                <a16:creationId xmlns:a16="http://schemas.microsoft.com/office/drawing/2014/main" id="{36B40593-34C3-B363-8A6A-E37562BA43A6}"/>
              </a:ext>
            </a:extLst>
          </p:cNvPr>
          <p:cNvGrpSpPr>
            <a:grpSpLocks/>
          </p:cNvGrpSpPr>
          <p:nvPr/>
        </p:nvGrpSpPr>
        <p:grpSpPr bwMode="auto">
          <a:xfrm>
            <a:off x="2232818" y="4256462"/>
            <a:ext cx="7726363" cy="2139950"/>
            <a:chOff x="727283" y="3035246"/>
            <a:chExt cx="7726680" cy="2138893"/>
          </a:xfrm>
        </p:grpSpPr>
        <p:pic>
          <p:nvPicPr>
            <p:cNvPr id="28676" name="Picture 5" descr="Ch8_fig11cd.tiff">
              <a:extLst>
                <a:ext uri="{FF2B5EF4-FFF2-40B4-BE49-F238E27FC236}">
                  <a16:creationId xmlns:a16="http://schemas.microsoft.com/office/drawing/2014/main" id="{133E7668-3199-6888-69D4-F54E5E0A8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8" b="43896"/>
            <a:stretch>
              <a:fillRect/>
            </a:stretch>
          </p:blipFill>
          <p:spPr bwMode="auto">
            <a:xfrm>
              <a:off x="727283" y="3035246"/>
              <a:ext cx="7726680" cy="2138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577B9E-6C23-0EDB-74E7-13A83D10ECE7}"/>
                </a:ext>
              </a:extLst>
            </p:cNvPr>
            <p:cNvSpPr/>
            <p:nvPr/>
          </p:nvSpPr>
          <p:spPr>
            <a:xfrm>
              <a:off x="727283" y="3035246"/>
              <a:ext cx="963653" cy="55535"/>
            </a:xfrm>
            <a:prstGeom prst="rect">
              <a:avLst/>
            </a:prstGeom>
            <a:solidFill>
              <a:srgbClr val="F0EB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EAB93A-9721-91E5-CFB8-AF1AB2A6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Bacterial Termination</a:t>
            </a:r>
            <a:r>
              <a:rPr lang="en-US"/>
              <a:t>: Depends on hairpin loops.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24595" y="222249"/>
            <a:ext cx="9341224" cy="1446550"/>
          </a:xfrm>
        </p:spPr>
        <p:txBody>
          <a:bodyPr wrap="square" anchor="t">
            <a:spAutoFit/>
          </a:bodyPr>
          <a:lstStyle/>
          <a:p>
            <a:pPr marL="57150" indent="-4763" algn="ctr" eaLnBrk="1" hangingPunct="1"/>
            <a:r>
              <a:rPr lang="en-US" u="sng"/>
              <a:t>Eukaryotic Termination</a:t>
            </a:r>
            <a:r>
              <a:rPr lang="en-US"/>
              <a:t>: Depends on polyadenylation signal.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8260" y="1600200"/>
            <a:ext cx="12129246" cy="3976473"/>
          </a:xfrm>
        </p:spPr>
        <p:txBody>
          <a:bodyPr wrap="square">
            <a:spAutoFit/>
          </a:bodyPr>
          <a:lstStyle/>
          <a:p>
            <a:pPr marL="350838" indent="-350838" eaLnBrk="1" hangingPunct="1"/>
            <a:r>
              <a:rPr lang="en-US"/>
              <a:t>Enzymes in the eukaryotic nucleus modify pre-mRNA (</a:t>
            </a:r>
            <a:r>
              <a:rPr lang="en-US" b="1" u="sng">
                <a:solidFill>
                  <a:srgbClr val="FF0000"/>
                </a:solidFill>
              </a:rPr>
              <a:t>RNA processing</a:t>
            </a:r>
            <a:r>
              <a:rPr lang="en-US"/>
              <a:t>) before the genetic messages are dispatched to the cytoplasm</a:t>
            </a:r>
            <a:endParaRPr lang="en-US" b="1" u="sng"/>
          </a:p>
          <a:p>
            <a:pPr marL="350838" indent="-350838" eaLnBrk="1" hangingPunct="1">
              <a:lnSpc>
                <a:spcPct val="90000"/>
              </a:lnSpc>
            </a:pPr>
            <a:r>
              <a:rPr lang="en-US" b="1" u="sng"/>
              <a:t>Each end</a:t>
            </a:r>
            <a:r>
              <a:rPr lang="en-US"/>
              <a:t> of a pre-mRNA molecule is modified:</a:t>
            </a:r>
          </a:p>
          <a:p>
            <a:pPr marL="977900" lvl="1" indent="-304800" eaLnBrk="1" hangingPunct="1">
              <a:lnSpc>
                <a:spcPct val="90000"/>
              </a:lnSpc>
            </a:pPr>
            <a:r>
              <a:rPr lang="en-US"/>
              <a:t>The 5</a:t>
            </a:r>
            <a:r>
              <a:rPr lang="en-US">
                <a:latin typeface="Symbol" panose="05050102010706020507" pitchFamily="18" charset="2"/>
                <a:sym typeface="Symbol" panose="05050102010706020507" pitchFamily="18" charset="2"/>
              </a:rPr>
              <a:t></a:t>
            </a:r>
            <a:r>
              <a:rPr lang="en-US"/>
              <a:t> end receives a modified nucleotide </a:t>
            </a:r>
            <a:r>
              <a:rPr lang="en-US" b="1" u="sng"/>
              <a:t>5</a:t>
            </a:r>
            <a:r>
              <a:rPr lang="en-US" b="1" u="sng">
                <a:latin typeface="Symbol" panose="05050102010706020507" pitchFamily="18" charset="2"/>
                <a:sym typeface="Symbol" panose="05050102010706020507" pitchFamily="18" charset="2"/>
              </a:rPr>
              <a:t></a:t>
            </a:r>
            <a:r>
              <a:rPr lang="en-US" b="1" u="sng"/>
              <a:t> cap</a:t>
            </a:r>
          </a:p>
          <a:p>
            <a:pPr marL="977900" lvl="1" indent="-304800" eaLnBrk="1" hangingPunct="1">
              <a:lnSpc>
                <a:spcPct val="90000"/>
              </a:lnSpc>
            </a:pPr>
            <a:r>
              <a:rPr lang="en-US"/>
              <a:t>The 3</a:t>
            </a:r>
            <a:r>
              <a:rPr lang="en-US">
                <a:latin typeface="Symbol" panose="05050102010706020507" pitchFamily="18" charset="2"/>
                <a:sym typeface="Symbol" panose="05050102010706020507" pitchFamily="18" charset="2"/>
              </a:rPr>
              <a:t></a:t>
            </a:r>
            <a:r>
              <a:rPr lang="en-US"/>
              <a:t> end gets a </a:t>
            </a:r>
            <a:r>
              <a:rPr lang="en-US" b="1" u="sng"/>
              <a:t>poly-A tail</a:t>
            </a:r>
          </a:p>
          <a:p>
            <a:pPr marL="350838" indent="-350838" eaLnBrk="1" hangingPunct="1"/>
            <a:endParaRPr lang="en-US"/>
          </a:p>
        </p:txBody>
      </p:sp>
      <p:pic>
        <p:nvPicPr>
          <p:cNvPr id="8" name="Picture 3" descr="17_10ProcessingCapTail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4" y="5099050"/>
            <a:ext cx="8548687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175126" y="5076825"/>
            <a:ext cx="1749425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Protein-coding</a:t>
            </a:r>
            <a:br>
              <a:rPr lang="en-US" sz="1800" b="1">
                <a:solidFill>
                  <a:srgbClr val="000000"/>
                </a:solidFill>
              </a:rPr>
            </a:br>
            <a:r>
              <a:rPr lang="en-US" sz="1800" b="1">
                <a:solidFill>
                  <a:srgbClr val="000000"/>
                </a:solidFill>
              </a:rPr>
              <a:t>segment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765926" y="5089525"/>
            <a:ext cx="1800225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Polyadenylation</a:t>
            </a:r>
            <a:br>
              <a:rPr lang="en-US" sz="1800" b="1">
                <a:solidFill>
                  <a:srgbClr val="000000"/>
                </a:solidFill>
              </a:rPr>
            </a:br>
            <a:r>
              <a:rPr lang="en-US" sz="1800" b="1">
                <a:solidFill>
                  <a:srgbClr val="000000"/>
                </a:solidFill>
              </a:rPr>
              <a:t>signal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017839" y="5524501"/>
            <a:ext cx="206375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5</a:t>
            </a:r>
            <a:r>
              <a:rPr lang="en-US" sz="1800" b="1">
                <a:solidFill>
                  <a:srgbClr val="000000"/>
                </a:solidFill>
                <a:sym typeface="Symbol" panose="05050102010706020507" pitchFamily="18" charset="2"/>
              </a:rPr>
              <a:t>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761413" y="5537200"/>
            <a:ext cx="157162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3</a:t>
            </a:r>
            <a:r>
              <a:rPr lang="en-US" sz="1800" b="1">
                <a:solidFill>
                  <a:srgbClr val="000000"/>
                </a:solidFill>
                <a:sym typeface="Symbol" panose="05050102010706020507" pitchFamily="18" charset="2"/>
              </a:rPr>
              <a:t>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7212013" y="6261100"/>
            <a:ext cx="157162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3</a:t>
            </a:r>
            <a:r>
              <a:rPr lang="en-US" sz="1800" b="1">
                <a:solidFill>
                  <a:srgbClr val="000000"/>
                </a:solidFill>
                <a:sym typeface="Symbol" panose="05050102010706020507" pitchFamily="18" charset="2"/>
              </a:rPr>
              <a:t>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144714" y="6259513"/>
            <a:ext cx="206375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5</a:t>
            </a:r>
            <a:r>
              <a:rPr lang="en-US" sz="1800" b="1">
                <a:solidFill>
                  <a:srgbClr val="000000"/>
                </a:solidFill>
                <a:sym typeface="Symbol" panose="05050102010706020507" pitchFamily="18" charset="2"/>
              </a:rPr>
              <a:t>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067051" y="6254751"/>
            <a:ext cx="206375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5</a:t>
            </a:r>
            <a:r>
              <a:rPr lang="en-US" sz="1800" b="1">
                <a:solidFill>
                  <a:srgbClr val="000000"/>
                </a:solidFill>
                <a:sym typeface="Symbol" panose="05050102010706020507" pitchFamily="18" charset="2"/>
              </a:rPr>
              <a:t>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2416176" y="6251576"/>
            <a:ext cx="43656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Cap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3338513" y="6256339"/>
            <a:ext cx="43656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UTR</a:t>
            </a:r>
          </a:p>
        </p:txBody>
      </p: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3835400" y="6042025"/>
            <a:ext cx="279400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600">
              <a:solidFill>
                <a:srgbClr val="000000"/>
              </a:solidFill>
              <a:latin typeface="Arial" charset="0"/>
              <a:ea typeface="ヒラギノ角ゴ Pro W3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4159251" y="6118226"/>
            <a:ext cx="6905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Start</a:t>
            </a:r>
            <a:br>
              <a:rPr lang="en-US" sz="1800" b="1">
                <a:solidFill>
                  <a:srgbClr val="000000"/>
                </a:solidFill>
              </a:rPr>
            </a:br>
            <a:r>
              <a:rPr lang="en-US" sz="1800" b="1">
                <a:solidFill>
                  <a:srgbClr val="000000"/>
                </a:solidFill>
              </a:rPr>
              <a:t>codon</a:t>
            </a: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1943100" y="5815014"/>
            <a:ext cx="134938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G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2279650" y="5819776"/>
            <a:ext cx="134938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P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559050" y="5822951"/>
            <a:ext cx="134938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P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2833689" y="5821364"/>
            <a:ext cx="134937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P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24" name="AutoShape 19"/>
          <p:cNvSpPr>
            <a:spLocks/>
          </p:cNvSpPr>
          <p:nvPr/>
        </p:nvSpPr>
        <p:spPr bwMode="auto">
          <a:xfrm rot="16200000">
            <a:off x="2395538" y="5551488"/>
            <a:ext cx="177800" cy="1231900"/>
          </a:xfrm>
          <a:prstGeom prst="leftBrace">
            <a:avLst>
              <a:gd name="adj1" fmla="val 57738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AutoShape 20"/>
          <p:cNvSpPr>
            <a:spLocks/>
          </p:cNvSpPr>
          <p:nvPr/>
        </p:nvSpPr>
        <p:spPr bwMode="auto">
          <a:xfrm rot="16200000">
            <a:off x="3374232" y="5826920"/>
            <a:ext cx="165100" cy="687387"/>
          </a:xfrm>
          <a:prstGeom prst="leftBrace">
            <a:avLst>
              <a:gd name="adj1" fmla="val 3469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AutoShape 21"/>
          <p:cNvSpPr>
            <a:spLocks/>
          </p:cNvSpPr>
          <p:nvPr/>
        </p:nvSpPr>
        <p:spPr bwMode="auto">
          <a:xfrm rot="5400000">
            <a:off x="4937126" y="4471988"/>
            <a:ext cx="177800" cy="2435225"/>
          </a:xfrm>
          <a:prstGeom prst="leftBrace">
            <a:avLst>
              <a:gd name="adj1" fmla="val 11413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5538788" y="6118226"/>
            <a:ext cx="6905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Stop</a:t>
            </a:r>
            <a:br>
              <a:rPr lang="en-US" sz="1800" b="1">
                <a:solidFill>
                  <a:srgbClr val="000000"/>
                </a:solidFill>
              </a:rPr>
            </a:br>
            <a:r>
              <a:rPr lang="en-US" sz="1800" b="1">
                <a:solidFill>
                  <a:srgbClr val="000000"/>
                </a:solidFill>
              </a:rPr>
              <a:t>codon</a:t>
            </a:r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 flipH="1">
            <a:off x="6062664" y="6042025"/>
            <a:ext cx="223837" cy="17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600">
              <a:solidFill>
                <a:srgbClr val="000000"/>
              </a:solidFill>
              <a:latin typeface="Arial" charset="0"/>
              <a:ea typeface="ヒラギノ角ゴ Pro W3"/>
            </a:endParaRPr>
          </a:p>
        </p:txBody>
      </p:sp>
      <p:sp>
        <p:nvSpPr>
          <p:cNvPr id="29" name="AutoShape 24"/>
          <p:cNvSpPr>
            <a:spLocks/>
          </p:cNvSpPr>
          <p:nvPr/>
        </p:nvSpPr>
        <p:spPr bwMode="auto">
          <a:xfrm rot="16200000">
            <a:off x="7487444" y="4914107"/>
            <a:ext cx="165100" cy="2513012"/>
          </a:xfrm>
          <a:prstGeom prst="leftBrace">
            <a:avLst>
              <a:gd name="adj1" fmla="val 12684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7485064" y="6261100"/>
            <a:ext cx="581025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UTR</a:t>
            </a:r>
          </a:p>
        </p:txBody>
      </p:sp>
      <p:sp>
        <p:nvSpPr>
          <p:cNvPr id="31" name="Text Box 26"/>
          <p:cNvSpPr txBox="1">
            <a:spLocks noChangeArrowheads="1"/>
          </p:cNvSpPr>
          <p:nvPr/>
        </p:nvSpPr>
        <p:spPr bwMode="auto">
          <a:xfrm>
            <a:off x="7366001" y="5832476"/>
            <a:ext cx="758825" cy="19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</a:rPr>
              <a:t>AAUAAA</a:t>
            </a:r>
          </a:p>
        </p:txBody>
      </p:sp>
      <p:sp>
        <p:nvSpPr>
          <p:cNvPr id="32" name="Text Box 27"/>
          <p:cNvSpPr txBox="1">
            <a:spLocks noChangeArrowheads="1"/>
          </p:cNvSpPr>
          <p:nvPr/>
        </p:nvSpPr>
        <p:spPr bwMode="auto">
          <a:xfrm>
            <a:off x="9045576" y="6259513"/>
            <a:ext cx="12112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Poly-A tail</a:t>
            </a:r>
          </a:p>
        </p:txBody>
      </p:sp>
      <p:sp>
        <p:nvSpPr>
          <p:cNvPr id="33" name="AutoShape 28"/>
          <p:cNvSpPr>
            <a:spLocks/>
          </p:cNvSpPr>
          <p:nvPr/>
        </p:nvSpPr>
        <p:spPr bwMode="auto">
          <a:xfrm rot="16200000">
            <a:off x="9507538" y="5440363"/>
            <a:ext cx="165100" cy="1466850"/>
          </a:xfrm>
          <a:prstGeom prst="leftBrace">
            <a:avLst>
              <a:gd name="adj1" fmla="val 74038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9164638" y="5827713"/>
            <a:ext cx="347662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000000"/>
                </a:solidFill>
              </a:rPr>
              <a:t>AAA</a:t>
            </a:r>
          </a:p>
        </p:txBody>
      </p:sp>
      <p:sp>
        <p:nvSpPr>
          <p:cNvPr id="35" name="Text Box 30"/>
          <p:cNvSpPr txBox="1">
            <a:spLocks noChangeArrowheads="1"/>
          </p:cNvSpPr>
          <p:nvPr/>
        </p:nvSpPr>
        <p:spPr bwMode="auto">
          <a:xfrm>
            <a:off x="9696451" y="5834063"/>
            <a:ext cx="34766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000000"/>
                </a:solidFill>
              </a:rPr>
              <a:t>AAA</a:t>
            </a:r>
          </a:p>
        </p:txBody>
      </p:sp>
      <p:sp>
        <p:nvSpPr>
          <p:cNvPr id="36" name="Text Box 31"/>
          <p:cNvSpPr txBox="1">
            <a:spLocks noChangeArrowheads="1"/>
          </p:cNvSpPr>
          <p:nvPr/>
        </p:nvSpPr>
        <p:spPr bwMode="auto">
          <a:xfrm>
            <a:off x="9521826" y="5781676"/>
            <a:ext cx="182563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b="1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37" name="AutoShape 32"/>
          <p:cNvSpPr>
            <a:spLocks/>
          </p:cNvSpPr>
          <p:nvPr/>
        </p:nvSpPr>
        <p:spPr bwMode="auto">
          <a:xfrm rot="5400000">
            <a:off x="7646195" y="5339557"/>
            <a:ext cx="149225" cy="696913"/>
          </a:xfrm>
          <a:prstGeom prst="leftBrace">
            <a:avLst>
              <a:gd name="adj1" fmla="val 38918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0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FFB6279-28F9-4C8E-9E69-6049DEAECF85}" type="slidenum">
              <a:rPr lang="en-US" alt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5509" name="Text Box 5"/>
          <p:cNvSpPr txBox="1">
            <a:spLocks noChangeArrowheads="1"/>
          </p:cNvSpPr>
          <p:nvPr/>
        </p:nvSpPr>
        <p:spPr bwMode="auto">
          <a:xfrm>
            <a:off x="1508761" y="344270"/>
            <a:ext cx="37220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u="sng" err="1">
                <a:solidFill>
                  <a:srgbClr val="0070C0"/>
                </a:solidFill>
                <a:latin typeface="Arial" charset="0"/>
              </a:rPr>
              <a:t>Spliceosomes</a:t>
            </a:r>
            <a:endParaRPr lang="en-US" sz="3600" b="1" u="sng">
              <a:solidFill>
                <a:srgbClr val="0070C0"/>
              </a:solidFill>
              <a:latin typeface="Arial" charset="0"/>
            </a:endParaRPr>
          </a:p>
        </p:txBody>
      </p:sp>
      <p:pic>
        <p:nvPicPr>
          <p:cNvPr id="5" name="Picture 3" descr="17_12snRNPsSpliceosome_3-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4" y="136525"/>
            <a:ext cx="5468937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32551" y="139700"/>
            <a:ext cx="318452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RNA transcript (pre-mRNA)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230814" y="361950"/>
            <a:ext cx="26352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5</a:t>
            </a:r>
            <a:r>
              <a:rPr lang="en-US" sz="1800" b="1">
                <a:solidFill>
                  <a:srgbClr val="000000"/>
                </a:solidFill>
                <a:sym typeface="Symbol" panose="05050102010706020507" pitchFamily="18" charset="2"/>
              </a:rPr>
              <a:t>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805488" y="554038"/>
            <a:ext cx="762000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Exon 1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280025" y="914400"/>
            <a:ext cx="825500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Protein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286375" y="1239839"/>
            <a:ext cx="825500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snRNA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256338" y="1730375"/>
            <a:ext cx="825500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snRNPs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602538" y="555626"/>
            <a:ext cx="762000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Intron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9536113" y="560388"/>
            <a:ext cx="762000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Exon 2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8836026" y="1101725"/>
            <a:ext cx="923925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Other </a:t>
            </a:r>
            <a:br>
              <a:rPr lang="en-US" sz="1800" b="1">
                <a:solidFill>
                  <a:srgbClr val="000000"/>
                </a:solidFill>
              </a:rPr>
            </a:br>
            <a:r>
              <a:rPr lang="en-US" sz="1800" b="1">
                <a:solidFill>
                  <a:srgbClr val="000000"/>
                </a:solidFill>
              </a:rPr>
              <a:t>proteins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7259638" y="2308226"/>
            <a:ext cx="1485900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Spliceosome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6018214" y="3219450"/>
            <a:ext cx="26352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5</a:t>
            </a:r>
            <a:r>
              <a:rPr lang="en-US" sz="1800" b="1">
                <a:solidFill>
                  <a:srgbClr val="000000"/>
                </a:solidFill>
                <a:sym typeface="Symbol" panose="05050102010706020507" pitchFamily="18" charset="2"/>
              </a:rPr>
              <a:t>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5646738" y="5203826"/>
            <a:ext cx="1498600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Spliceosome</a:t>
            </a:r>
            <a:br>
              <a:rPr lang="en-US" sz="1800" b="1">
                <a:solidFill>
                  <a:srgbClr val="000000"/>
                </a:solidFill>
              </a:rPr>
            </a:br>
            <a:r>
              <a:rPr lang="en-US" sz="1800" b="1">
                <a:solidFill>
                  <a:srgbClr val="000000"/>
                </a:solidFill>
              </a:rPr>
              <a:t>components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9599613" y="5703888"/>
            <a:ext cx="825500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Cut-out</a:t>
            </a:r>
            <a:br>
              <a:rPr lang="en-US" sz="1800" b="1">
                <a:solidFill>
                  <a:srgbClr val="000000"/>
                </a:solidFill>
              </a:rPr>
            </a:br>
            <a:r>
              <a:rPr lang="en-US" sz="1800" b="1">
                <a:solidFill>
                  <a:srgbClr val="000000"/>
                </a:solidFill>
              </a:rPr>
              <a:t>intron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7602538" y="5927726"/>
            <a:ext cx="762000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mRNA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6538914" y="6115050"/>
            <a:ext cx="26352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5</a:t>
            </a:r>
            <a:r>
              <a:rPr lang="en-US" sz="1800" b="1">
                <a:solidFill>
                  <a:srgbClr val="000000"/>
                </a:solidFill>
                <a:sym typeface="Symbol" panose="05050102010706020507" pitchFamily="18" charset="2"/>
              </a:rPr>
              <a:t></a:t>
            </a:r>
            <a:endParaRPr lang="en-US" sz="1800" b="1">
              <a:solidFill>
                <a:srgbClr val="000000"/>
              </a:solidFill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7088188" y="6307138"/>
            <a:ext cx="762000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Exon 1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8139113" y="6313488"/>
            <a:ext cx="762000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>
                <a:solidFill>
                  <a:srgbClr val="000000"/>
                </a:solidFill>
              </a:rPr>
              <a:t>Exon 2</a:t>
            </a: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6072189" y="1071563"/>
            <a:ext cx="325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6062663" y="1350963"/>
            <a:ext cx="246062" cy="12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524000" y="1446240"/>
            <a:ext cx="4281488" cy="457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1300D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kern="0">
                <a:solidFill>
                  <a:srgbClr val="000000"/>
                </a:solidFill>
                <a:latin typeface="Arial"/>
              </a:rPr>
              <a:t>In some cases, </a:t>
            </a:r>
            <a:r>
              <a:rPr lang="en-US" b="1" u="sng" kern="0">
                <a:solidFill>
                  <a:srgbClr val="000000"/>
                </a:solidFill>
                <a:latin typeface="Arial"/>
              </a:rPr>
              <a:t>RNA splicing</a:t>
            </a:r>
            <a:r>
              <a:rPr lang="en-US" kern="0">
                <a:solidFill>
                  <a:srgbClr val="000000"/>
                </a:solidFill>
                <a:latin typeface="Arial"/>
              </a:rPr>
              <a:t> is carried out by </a:t>
            </a:r>
            <a:r>
              <a:rPr lang="en-US" b="1" u="sng" kern="0" err="1">
                <a:solidFill>
                  <a:srgbClr val="000000"/>
                </a:solidFill>
                <a:latin typeface="Arial"/>
              </a:rPr>
              <a:t>spliceosomes</a:t>
            </a:r>
            <a:endParaRPr lang="en-US" b="1" u="sng" kern="0">
              <a:solidFill>
                <a:srgbClr val="000000"/>
              </a:solidFill>
              <a:latin typeface="Arial"/>
            </a:endParaRPr>
          </a:p>
          <a:p>
            <a:pPr marL="0" indent="0" eaLnBrk="1" hangingPunct="1">
              <a:buNone/>
              <a:defRPr/>
            </a:pPr>
            <a:endParaRPr lang="en-US" b="1" kern="0">
              <a:solidFill>
                <a:srgbClr val="000000"/>
              </a:solidFill>
              <a:latin typeface="Arial"/>
            </a:endParaRPr>
          </a:p>
          <a:p>
            <a:pPr marL="0" indent="0" eaLnBrk="1" hangingPunct="1">
              <a:buNone/>
              <a:defRPr/>
            </a:pPr>
            <a:r>
              <a:rPr lang="en-US" b="1" u="sng" kern="0" err="1">
                <a:solidFill>
                  <a:srgbClr val="000000"/>
                </a:solidFill>
                <a:latin typeface="Arial"/>
              </a:rPr>
              <a:t>Spliceosomes</a:t>
            </a:r>
            <a:r>
              <a:rPr lang="en-US" kern="0">
                <a:solidFill>
                  <a:srgbClr val="000000"/>
                </a:solidFill>
                <a:latin typeface="Arial"/>
              </a:rPr>
              <a:t> consist of a variety of proteins and several small nuclear </a:t>
            </a:r>
            <a:r>
              <a:rPr lang="en-US" kern="0" err="1">
                <a:solidFill>
                  <a:srgbClr val="000000"/>
                </a:solidFill>
                <a:latin typeface="Arial"/>
              </a:rPr>
              <a:t>ribonucleoproteins</a:t>
            </a:r>
            <a:r>
              <a:rPr lang="en-US" kern="0">
                <a:solidFill>
                  <a:srgbClr val="000000"/>
                </a:solidFill>
                <a:latin typeface="Arial"/>
              </a:rPr>
              <a:t> (</a:t>
            </a:r>
            <a:r>
              <a:rPr lang="en-US" kern="0" err="1">
                <a:solidFill>
                  <a:srgbClr val="000000"/>
                </a:solidFill>
                <a:latin typeface="Arial"/>
              </a:rPr>
              <a:t>snRNPs</a:t>
            </a:r>
            <a:r>
              <a:rPr lang="en-US" kern="0">
                <a:solidFill>
                  <a:srgbClr val="000000"/>
                </a:solidFill>
                <a:latin typeface="Arial"/>
              </a:rPr>
              <a:t>) that </a:t>
            </a:r>
            <a:r>
              <a:rPr lang="en-US" u="sng" kern="0">
                <a:solidFill>
                  <a:srgbClr val="000000"/>
                </a:solidFill>
                <a:latin typeface="Arial"/>
              </a:rPr>
              <a:t>recognize the splice sites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E7E3-07BA-DD39-0F2E-2054F16B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8258"/>
            <a:ext cx="10363200" cy="1143000"/>
          </a:xfrm>
        </p:spPr>
        <p:txBody>
          <a:bodyPr/>
          <a:lstStyle/>
          <a:p>
            <a:r>
              <a:rPr lang="en-US" sz="5000">
                <a:latin typeface="+mn-lt"/>
              </a:rPr>
              <a:t>Why do Eukaryotes have Introns?</a:t>
            </a:r>
          </a:p>
        </p:txBody>
      </p:sp>
      <p:pic>
        <p:nvPicPr>
          <p:cNvPr id="5" name="Content Placeholder 4" descr="A diagram of different types of splicing&#10;&#10;Description automatically generated">
            <a:extLst>
              <a:ext uri="{FF2B5EF4-FFF2-40B4-BE49-F238E27FC236}">
                <a16:creationId xmlns:a16="http://schemas.microsoft.com/office/drawing/2014/main" id="{ECB89279-3220-1D5E-C0D3-2B30B9E92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1" y="1602307"/>
            <a:ext cx="10246659" cy="4928643"/>
          </a:xfrm>
        </p:spPr>
      </p:pic>
    </p:spTree>
    <p:extLst>
      <p:ext uri="{BB962C8B-B14F-4D97-AF65-F5344CB8AC3E}">
        <p14:creationId xmlns:p14="http://schemas.microsoft.com/office/powerpoint/2010/main" val="208311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6DF4-4B5C-C0CE-48FC-324CFB23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Preserving genetic information which may come in handy again.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DD414-F875-2334-B701-089FEECA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079307"/>
            <a:ext cx="7258050" cy="1876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474CD-6CFC-B967-3730-B480DDF1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4181475"/>
            <a:ext cx="108013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1995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Blank Presentation</vt:lpstr>
      <vt:lpstr>BZ350 Recitation Week 11</vt:lpstr>
      <vt:lpstr>Announcements</vt:lpstr>
      <vt:lpstr>PowerPoint Presentation</vt:lpstr>
      <vt:lpstr>PowerPoint Presentation</vt:lpstr>
      <vt:lpstr>Bacterial Termination: Depends on hairpin loops.</vt:lpstr>
      <vt:lpstr>Eukaryotic Termination: Depends on polyadenylation signal.</vt:lpstr>
      <vt:lpstr>PowerPoint Presentation</vt:lpstr>
      <vt:lpstr>Why do Eukaryotes have Introns?</vt:lpstr>
      <vt:lpstr>Preserving genetic information which may come in handy again.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Arthun,Erik</dc:creator>
  <cp:revision>4</cp:revision>
  <dcterms:created xsi:type="dcterms:W3CDTF">2024-03-26T19:16:03Z</dcterms:created>
  <dcterms:modified xsi:type="dcterms:W3CDTF">2024-04-03T03:22:13Z</dcterms:modified>
</cp:coreProperties>
</file>